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0.svg" ContentType="image/svg+xml"/>
  <Override PartName="/ppt/media/image1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Inter" panose="02000503000000020004" pitchFamily="34" charset="0"/>
      <p:regular r:id="rId19"/>
    </p:embeddedFont>
    <p:embeddedFont>
      <p:font typeface="Inter" panose="02000503000000020004" pitchFamily="34" charset="-122"/>
      <p:regular r:id="rId20"/>
    </p:embeddedFont>
    <p:embeddedFont>
      <p:font typeface="Inter" panose="02000503000000020004" pitchFamily="34" charset="-120"/>
      <p:regular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www.youtube.com/watch?si=Pgf9oBBw4hH_YwEd&amp;v=Lk8iM29FGcI&amp;feature=youtu.be" TargetMode="External"/><Relationship Id="rId1" Type="http://schemas.openxmlformats.org/officeDocument/2006/relationships/hyperlink" Target="https://www.youtube.com/watch?v=4nkZgyifR_s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hyperlink" Target="https://github.com/virattt/ai-hedge-fund" TargetMode="Externa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1.png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hyperlink" Target="https://github.com/fuxiaoyi/ai-hedge-fund-plu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svg"/><Relationship Id="rId3" Type="http://schemas.openxmlformats.org/officeDocument/2006/relationships/image" Target="../media/image21.svg"/><Relationship Id="rId2" Type="http://schemas.openxmlformats.org/officeDocument/2006/relationships/image" Target="../media/image20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9487"/>
            <a:ext cx="7556421" cy="1860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MAFS 5440 Project 2 Optional Topic: Large Language Models for Financial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17375"/>
            <a:ext cx="755642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Discover how cutting-edge AI agent technology is revolutionizing investment management through multi-agent systems that simulate legendary investors'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7583"/>
            <a:ext cx="6263759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Previous Student Projects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34496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 list two successful implementations by previous students who have created noval LLMs based financial analysis applications (using the AI hedge fund framework is OPTIONAL).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92818"/>
            <a:ext cx="6422231" cy="2260878"/>
          </a:xfrm>
          <a:prstGeom prst="roundRect">
            <a:avLst>
              <a:gd name="adj" fmla="val 368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714036"/>
            <a:ext cx="29381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News Analysis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4143256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zh-CN" sz="1550" dirty="0"/>
              <a:t>An application that generates various reports on S&amp;P 500 stocks. The system collects news data from a free API, indexes it using LlamaIndex, and uses OpenAI's backend to produce insights.</a:t>
            </a:r>
            <a:endParaRPr lang="en-US" altLang="zh-CN" sz="1550" dirty="0"/>
          </a:p>
        </p:txBody>
      </p:sp>
      <p:sp>
        <p:nvSpPr>
          <p:cNvPr id="7" name="Text 5"/>
          <p:cNvSpPr/>
          <p:nvPr/>
        </p:nvSpPr>
        <p:spPr>
          <a:xfrm>
            <a:off x="1015008" y="5214938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hlinkClick r:id="rId1" tooltip="" action="ppaction://hlinkfile"/>
              </a:rPr>
              <a:t>View Project Demo →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492818"/>
            <a:ext cx="6422231" cy="2260878"/>
          </a:xfrm>
          <a:prstGeom prst="roundRect">
            <a:avLst>
              <a:gd name="adj" fmla="val 368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35597" y="3714036"/>
            <a:ext cx="3656171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Fundamental Analysis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35597" y="4143256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zh-CN" sz="1550" dirty="0"/>
              <a:t>Integrates LlamaIndex, and GPT-4 to process vast amounts of financial data, to provide in-depth, accessible insights into company performance, market trends, and meeting minutes.</a:t>
            </a:r>
            <a:endParaRPr lang="en-US" altLang="zh-CN" sz="1550" dirty="0"/>
          </a:p>
        </p:txBody>
      </p:sp>
      <p:sp>
        <p:nvSpPr>
          <p:cNvPr id="11" name="Text 9"/>
          <p:cNvSpPr/>
          <p:nvPr/>
        </p:nvSpPr>
        <p:spPr>
          <a:xfrm>
            <a:off x="7635597" y="5214938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hlinkClick r:id="rId2" tooltip="" action="ppaction://hlinkfile"/>
              </a:rPr>
              <a:t>View Project Demo →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976938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Your application is expected to demonstrate both technical sophistication and practical relevance to financial markets.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8881"/>
            <a:ext cx="6324600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Submission Requirements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95794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448794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Written Report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917162"/>
            <a:ext cx="395085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Include demonstration of your demo application and necessary analysis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495794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448794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 Materials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4917162"/>
            <a:ext cx="395085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Provide zip folder with main logic codes and essential files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495794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448794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Exclude Large Files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4917162"/>
            <a:ext cx="395085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Do not include large data files such as checkpoint weights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545" y="641747"/>
            <a:ext cx="4791432" cy="576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Additional Resources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38545" y="1495663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•TradingAgents: Multi-Agents LLM Financial Trading Framework (Paper)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https://arxiv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.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org/pdf/2412.20138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38545" y="2294096"/>
            <a:ext cx="7666911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•TradingAgents Framework -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https://github.com/TauricResearch/TradingAgents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38545" y="2797135"/>
            <a:ext cx="7666911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Financial Agent - GitHub Repository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https://github.com/virattt/financial-agent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38545" y="3300174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Financial Analyst App - GPT-4, Streamlit, and Llama-Index Tutorial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https://youtu.be/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c_LAIkkhKts?si=zbyANC91SymDJuV3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38545" y="4098608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LlamaIndex starter tutorial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https://gpt-index.readthedocs.io/en/latest/getting_started/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starter_example.html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38545" y="4897041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HKUST Azure OpenAI API service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https://itso.hkust.edu.hk/services/it-infrastructure/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azure-openai-api-service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38545" y="5695474"/>
            <a:ext cx="7666911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Other API services: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https://api.bianxie.ai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, AI/ML API: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https://aimlapi.com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38545" y="6198513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FinGPT-ForecasterHuggingface Space Demo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https://huggingface.co/spaces/FinGPT/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FinGPT-Forecaster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38545" y="6996946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Huggingface Generation with LLMs tutorial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https://huggingface.co/docs/transformers/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llm_tutorial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4232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LLMs in Finance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21040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LLMs?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718917"/>
            <a:ext cx="3536156" cy="1905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Large Language Models utilize transformer architectures trained on massive datasets, enabling them to recognize, translate, predict, and generate text and other content with remarkable accuracy.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821674" y="3210401"/>
            <a:ext cx="2676644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Applications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821674" y="3718917"/>
            <a:ext cx="3536156" cy="28578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 finance, LLMs automate complex analysis tasks by processing vast amounts of heterogeneous data—news articles, research reports, financial statements, earnings calls, and real-time market data—to extract valuable insights and identify patterns difficult for human analysts to detect at scale.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5949"/>
            <a:ext cx="6427470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AI Hedge Fund Project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793683"/>
            <a:ext cx="755642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 recommend exploring this repo </a:t>
            </a:r>
            <a:r>
              <a:rPr lang="en-US" altLang="zh-CN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hlinkClick r:id="rId2" tooltip="" action="ppaction://hlinkfile"/>
              </a:rPr>
              <a:t>https://github.com/virattt/ai-hedge-fund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, </a:t>
            </a:r>
            <a:endParaRPr 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 highly acclaimed open-source project with over 42,000 GitHub stars that demonstrates the practical application of LLMs in investment management.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068723"/>
            <a:ext cx="2353389" cy="654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42K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793790" y="4971693"/>
            <a:ext cx="235338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GitHub Stars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5400913"/>
            <a:ext cx="2353389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Highly acclaimed open-source project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3395186" y="4068723"/>
            <a:ext cx="2353508" cy="654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12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3395186" y="4971693"/>
            <a:ext cx="235350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Investor Agents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3395186" y="5400913"/>
            <a:ext cx="235350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Specialized AI agents with distinct philosophies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996702" y="4068723"/>
            <a:ext cx="2353389" cy="654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5996702" y="4971693"/>
            <a:ext cx="235338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Analytical Agents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996702" y="5400913"/>
            <a:ext cx="2353389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Valuation, Sentiment, Fundamentals, Technicals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636"/>
            <a:ext cx="605635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Architecture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1548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system implements a sophisticated multi-agent architecture where different AI agents simulate the investment philosophies and decision-making processes of renowned investors, working together to make informed trading decisions.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254091" y="330446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Investor Agents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733681"/>
            <a:ext cx="3941207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12 specialized agents embodying distinct investment philosophies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7864" y="3596580"/>
            <a:ext cx="296942" cy="2969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330446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Analytical Agents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895284" y="3733681"/>
            <a:ext cx="394132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4 agents analyzing valuation, sentiment, fundamentals, and technicals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3738" y="3985081"/>
            <a:ext cx="296942" cy="2969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284" y="573583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Manager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895284" y="6165056"/>
            <a:ext cx="394132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Evaluates portfolio vulnerabilities and risk exposure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5237" y="6210955"/>
            <a:ext cx="296942" cy="29694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254091" y="573583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Portfolio Manager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793790" y="6165056"/>
            <a:ext cx="3941207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Orchestrates final trading decisions based on agent inputs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9363" y="5822454"/>
            <a:ext cx="296942" cy="2969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20891"/>
            <a:ext cx="5575935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Value Investing Agents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238625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768" y="444460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 Graham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9768" y="4873823"/>
            <a:ext cx="601027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Focuses on margin of safety principles, seeking stocks trading below intrinsic value with significant downside protection.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4238625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0357" y="444460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Charlie Munger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20357" y="4873823"/>
            <a:ext cx="601027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Emphasizes wonderful businesses at fair prices, prioritizing quality companies with sustainable competitive advantages.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913239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9768" y="611921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Michael Burry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9768" y="6548438"/>
            <a:ext cx="601027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Contrarian deep value approach, identifying overlooked opportunities through intensive research and analysis.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379" y="5913239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0357" y="611921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Mohnish Pabrai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20357" y="6548438"/>
            <a:ext cx="601027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Seeks low-risk doubles with asymmetric risk-reward profiles and high probability of success.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9388"/>
            <a:ext cx="692384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Growth &amp; Strategic Investors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885480"/>
            <a:ext cx="298989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Growth Investing Agents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280190" y="3393996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Cathie Wood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Innovation and disruption focus, targeting transformative technologies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614783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Phil Fisher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Growth through research, emphasizing quality management and products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834936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Peter Lynch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Ten-baggers in everyday businesses, finding growth in familiar companies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308074" y="288548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Investors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08074" y="3393996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Bill Ackman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Activist investing approach with concentrated positions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8074" y="4416028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Stanley Druckenmiller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Macro and asymmetric opportunities with flexible strategies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5834936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Rakesh Jhunjhunwala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Indian market specialist with long-term perspective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6784"/>
            <a:ext cx="130428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Direction 1: Implement a New Investment Agent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14694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and integrate a new AI agent based on your favorite investor or a unique investment philosophy. </a:t>
            </a:r>
            <a:endParaRPr 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this direction, we expect you to codify the investment strategy you have the deepest understanding and quantify it with back-testing.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43209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746421"/>
            <a:ext cx="6422231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6" name="Text 4"/>
          <p:cNvSpPr/>
          <p:nvPr/>
        </p:nvSpPr>
        <p:spPr>
          <a:xfrm>
            <a:off x="793790" y="3891320"/>
            <a:ext cx="3821906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Investment Principles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320540"/>
            <a:ext cx="642223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Study your chosen investor's philosophy—Ray Dalio's principles-based approach, George Soros's reflexivity theory, or David Tepper's distressed debt strategies.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414379" y="343209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3746421"/>
            <a:ext cx="6422231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0" name="Text 8"/>
          <p:cNvSpPr/>
          <p:nvPr/>
        </p:nvSpPr>
        <p:spPr>
          <a:xfrm>
            <a:off x="7414379" y="3891320"/>
            <a:ext cx="3118842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Decision Logic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4379" y="4320540"/>
            <a:ext cx="642223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Code the agent's decision-making using appropriate prompting strategies that capture the investor's unique approach.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620345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5934670"/>
            <a:ext cx="6422231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4" name="Text 12"/>
          <p:cNvSpPr/>
          <p:nvPr/>
        </p:nvSpPr>
        <p:spPr>
          <a:xfrm>
            <a:off x="793790" y="6079569"/>
            <a:ext cx="303549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 into Framework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93790" y="6508790"/>
            <a:ext cx="642223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Connect your new agent with the existing multi-agent system for collaborative decision-making.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4379" y="5620345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4379" y="5934670"/>
            <a:ext cx="6422231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8" name="Text 16"/>
          <p:cNvSpPr/>
          <p:nvPr/>
        </p:nvSpPr>
        <p:spPr>
          <a:xfrm>
            <a:off x="7414379" y="6079569"/>
            <a:ext cx="267866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Backtest and Evaluate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4379" y="6508790"/>
            <a:ext cx="642223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Test performance across different market conditions and compare with existing agents to understand philosophical differences.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3781" y="497562"/>
            <a:ext cx="6759178" cy="5653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Starting Point: a Streamlit App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23900" y="1334135"/>
            <a:ext cx="12818745" cy="86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Leverage the existing Streamlit-based user interface to enhance visualization of agent decisions, compare strategies, and analyze portfolio performance metrics. This project involves both understanding existing code and developing new features: </a:t>
            </a:r>
            <a:r>
              <a:rPr lang="en-US" altLang="zh-CN" sz="1400" dirty="0">
                <a:hlinkClick r:id="rId1" tooltip="" action="ppaction://hlinkfile"/>
              </a:rPr>
              <a:t>https://github.com/fuxiaoyi/ai-hedge-fund-plus</a:t>
            </a:r>
            <a:r>
              <a:rPr lang="en-US" altLang="zh-CN" sz="1400" dirty="0"/>
              <a:t>.</a:t>
            </a:r>
            <a:endParaRPr lang="en-US" altLang="zh-CN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81" y="2406372"/>
            <a:ext cx="904637" cy="13320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9274" y="2587228"/>
            <a:ext cx="2261830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Integration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809115" y="2978785"/>
            <a:ext cx="5400675" cy="579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Expand connections to new data sources for compre-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-hensive financial metrics and agent-specific outputs.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81" y="3738443"/>
            <a:ext cx="904637" cy="133207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09274" y="3919299"/>
            <a:ext cx="3012281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 Enhancement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809274" y="4310539"/>
            <a:ext cx="6610945" cy="579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Design and implement intuitive charts and graphs to display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complex financial data and agent performance clearly.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81" y="5070515"/>
            <a:ext cx="904637" cy="13320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09274" y="5251371"/>
            <a:ext cx="2261830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Features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809274" y="5642610"/>
            <a:ext cx="6610945" cy="579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Add dynamic filters, sliders, and controls for real-time 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comparison of investment strategies and scenario analysis.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81" y="6402586"/>
            <a:ext cx="904637" cy="133207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09274" y="6583442"/>
            <a:ext cx="2261830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Insight Generation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809274" y="6974681"/>
            <a:ext cx="6610945" cy="579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features that highlight key insights and actionable 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recommendations from the visualized data, aiding decision-making.</a:t>
            </a:r>
            <a:endParaRPr lang="en-US" sz="1400" dirty="0"/>
          </a:p>
        </p:txBody>
      </p:sp>
      <p:pic>
        <p:nvPicPr>
          <p:cNvPr id="18" name="图片 17" descr="dem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790" y="2473960"/>
            <a:ext cx="7099935" cy="4438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2726"/>
            <a:ext cx="11613356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Direction 2: Novel Financial Applications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69638"/>
            <a:ext cx="130428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Extend the AI hedge fund framework to create innovative applications in financial investments. </a:t>
            </a:r>
            <a:endParaRPr 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Your creativity is encouraged.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10420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54561"/>
            <a:ext cx="3004304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Sector-Specific Analysis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583781"/>
            <a:ext cx="4182189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specialized agents for specific sectors like biotech, renewable energy, or cryptocurrency with domain-specific knowledge.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3986" y="2410420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3154561"/>
            <a:ext cx="327945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Management Systems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3583781"/>
            <a:ext cx="418230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Create advanced risk assessment agents that identify portfolio vulnerabilities and suggest hedging strategies.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4302" y="2410420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315456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ESG Integration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3583781"/>
            <a:ext cx="418230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Implement environmental, social, and governance factors into investment decision-making processes.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5250775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994916"/>
            <a:ext cx="334291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Alternative Data Integration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93790" y="6424136"/>
            <a:ext cx="4182189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Incorporate satellite data, social media sentiment, or patent filings into investment analysis.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5250775"/>
            <a:ext cx="496133" cy="4961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23986" y="5994916"/>
            <a:ext cx="305323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Regime Detection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5223986" y="6424136"/>
            <a:ext cx="418230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agents that identify changing market conditions and adapt strategies accordingly.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7304</Words>
  <Application>WPS 演示</Application>
  <PresentationFormat>On-screen Show (16:9)</PresentationFormat>
  <Paragraphs>223</Paragraphs>
  <Slides>12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宋体</vt:lpstr>
      <vt:lpstr>Wingdings</vt:lpstr>
      <vt:lpstr>Inter Bold</vt:lpstr>
      <vt:lpstr>苹方-简</vt:lpstr>
      <vt:lpstr>Inter Bold</vt:lpstr>
      <vt:lpstr>Inter Bold</vt:lpstr>
      <vt:lpstr>Inter</vt:lpstr>
      <vt:lpstr>Inter</vt:lpstr>
      <vt:lpstr>Inter</vt:lpstr>
      <vt:lpstr>Inter Light</vt:lpstr>
      <vt:lpstr>Inter Light</vt:lpstr>
      <vt:lpstr>Inter Light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付骁弈</cp:lastModifiedBy>
  <cp:revision>12</cp:revision>
  <dcterms:created xsi:type="dcterms:W3CDTF">2025-11-12T15:13:35Z</dcterms:created>
  <dcterms:modified xsi:type="dcterms:W3CDTF">2025-11-12T15:13:35Z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B20EEC5D60E125ECF65D1469BF81ECAB_42</vt:lpwstr>
  </property>
  <property fmtid="{D5CDD505-2E9C-101B-9397-08002B2CF9AE}" pid="3" name="KSOProductBuildVer">
    <vt:lpwstr>2052-12.1.23141.23141</vt:lpwstr>
  </property>
</Properties>
</file>